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74" r:id="rId25"/>
    <p:sldId id="275" r:id="rId26"/>
    <p:sldId id="273" r:id="rId24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9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20.xml"/><Relationship Id="rId21" Type="http://schemas.openxmlformats.org/officeDocument/2006/relationships/slide" Target="slides/slide8.xml"/><Relationship Id="rId22" Type="http://schemas.openxmlformats.org/officeDocument/2006/relationships/slide" Target="slides/slide7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Reimagining Affordable &amp; Inclusive Housing Finance</a:t>
            </a:r>
          </a:p>
          <a:p>
            <a:r>
              <a:t>Mr. Adedeji J. Adesemoye</a:t>
            </a:r>
          </a:p>
          <a:p>
            <a:r>
              <a:t>Founder/CEO, Plural Crown Ltd</a:t>
            </a:r>
          </a:p>
          <a:p>
            <a:r>
              <a:t>18–19 Nov 2025, AHFIS Summit &amp; Expo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5029200"/>
            <a:ext cx="731520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Blended Finance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Capital mix for affordability:</a:t>
            </a:r>
          </a:p>
          <a:p>
            <a:r>
              <a:t>• Domestic PFAs/NHF = stability.</a:t>
            </a:r>
          </a:p>
          <a:p>
            <a:r>
              <a:t>• Global green/social funds = low-cost long-term capital.</a:t>
            </a:r>
          </a:p>
          <a:p>
            <a:r>
              <a:t>• Diaspora = additional long-tenor FX support.</a:t>
            </a:r>
          </a:p>
          <a:p>
            <a:r>
              <a:t>Result: lower interest rates + expanded access.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RMBS: Expanding Mortgage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Converts mortgage pools into investible securities.</a:t>
            </a:r>
          </a:p>
          <a:p>
            <a:r>
              <a:t>• Attracts PFAs, insurers, ESG investors.</a:t>
            </a:r>
          </a:p>
          <a:p>
            <a:r>
              <a:t>• Frees lender balance sheets.</a:t>
            </a:r>
          </a:p>
          <a:p>
            <a:r>
              <a:t>• Supports nationwide uniform underwriting.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Housing Microfinance (Incremental Building)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₦200k–₦5m progressive construction loans.</a:t>
            </a:r>
          </a:p>
          <a:p>
            <a:r>
              <a:t>• Best fit for 50% low-income &amp; informal sector.</a:t>
            </a:r>
          </a:p>
          <a:p>
            <a:r>
              <a:t>• Mirrors how most Nigerians already build.</a:t>
            </a:r>
          </a:p>
          <a:p>
            <a:r>
              <a:t>• Fast, scalable, and inclusive.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Green &amp; Social Housing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Unlocks climate funds (GCF, PFAN, EU bonds).</a:t>
            </a:r>
          </a:p>
          <a:p>
            <a:r>
              <a:t>• Cheaper borrowing costs for energy-efficient homes.</a:t>
            </a:r>
          </a:p>
          <a:p>
            <a:r>
              <a:t>• Encourages developers to adopt green designs.</a:t>
            </a:r>
          </a:p>
          <a:p>
            <a:r>
              <a:t>• Aligns with global housing sustainability.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Land Titling, Governance &amp; Consumer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Digital titles improve collateral value.</a:t>
            </a:r>
          </a:p>
          <a:p>
            <a:r>
              <a:t>• FHA–FMBN–FHFL–State alignment improves efficiency.</a:t>
            </a:r>
          </a:p>
          <a:p>
            <a:r>
              <a:t>• Consumer education boosts mortgage uptake.</a:t>
            </a:r>
          </a:p>
          <a:p>
            <a:r>
              <a:t>• Technology strengthens transparency.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German EFBS Bauspar Savings–Loan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contractual savings system where households save monthly for 2–5 years.</a:t>
            </a:r>
          </a:p>
          <a:p>
            <a:r>
              <a:t>• Savings unlock a guaranteed low-interest housing loan.</a:t>
            </a:r>
          </a:p>
          <a:p>
            <a:r>
              <a:t>• Builds credit discipline for low-income earners.</a:t>
            </a:r>
          </a:p>
          <a:p>
            <a:r>
              <a:t>• Ideal for rent-to-own, cooperative housing &amp; incremental construction.</a:t>
            </a:r>
          </a:p>
          <a:p>
            <a:r>
              <a:t>• Can be integrated under NHF, PMBs &amp; microfinance operators.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Convertible Housing Bonds (Upper-Middle Class Financing)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Investors subscribe to housing-linked bonds.</a:t>
            </a:r>
          </a:p>
          <a:p>
            <a:r>
              <a:t>• Bonds convert into mortgage credit or equity in housing SPVs.</a:t>
            </a:r>
          </a:p>
          <a:p>
            <a:r>
              <a:t>• Attractive to diaspora &amp; high-skill earners.</a:t>
            </a:r>
          </a:p>
          <a:p>
            <a:r>
              <a:t>• Provides developers with long-term, non-bank liquidity.</a:t>
            </a:r>
          </a:p>
          <a:p>
            <a:r>
              <a:t>• Supports capital formation for affordable supply.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Convertible Housing Bonds (Upper-Middle Class)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Innovative instrument: investors buy housing-linked bonds.</a:t>
            </a:r>
          </a:p>
          <a:p>
            <a:r>
              <a:t>• Can convert to mortgage credit or equity in housing projects.</a:t>
            </a:r>
          </a:p>
          <a:p>
            <a:r>
              <a:t>• Attractive to diaspora, tech workers, senior professionals.</a:t>
            </a:r>
          </a:p>
          <a:p>
            <a:r>
              <a:t>• Provides long-term capital to developers &amp; refinancing SPVs.</a:t>
            </a:r>
          </a:p>
          <a:p>
            <a:r>
              <a:t>• Enhances liquidity and reduces reliance on short-term bank funds.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19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Rent-to-Own Solutions (Lower-Income Households)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Best suited for low-income and informal workers.</a:t>
            </a:r>
          </a:p>
          <a:p>
            <a:r>
              <a:t>• Pay monthly rent while gradually building equity.</a:t>
            </a:r>
          </a:p>
          <a:p>
            <a:r>
              <a:t>• Works with microfinance + Bauspar savings model.</a:t>
            </a:r>
          </a:p>
          <a:p>
            <a:r>
              <a:t>• Reduces upfront cost barrier → improves inclusion.</a:t>
            </a:r>
          </a:p>
          <a:p>
            <a:r>
              <a:t>• Can be combined with cooperative housing &amp; state land support.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15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15‑Minute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Nigeria can expand affordability using reliable NBS/NPC income data.</a:t>
            </a:r>
          </a:p>
          <a:p>
            <a:r>
              <a:t>• Segmentation identifies who needs what type of support.</a:t>
            </a:r>
          </a:p>
          <a:p>
            <a:r>
              <a:t>• Structural finance—not subsidies—is the scalable path.</a:t>
            </a:r>
          </a:p>
          <a:p>
            <a:r>
              <a:t>• Mortgage liquidity, RMBS, microfinance, and green funding provide scale.</a:t>
            </a:r>
          </a:p>
          <a:p>
            <a:r>
              <a:t>• Land reforms + governance + education complete the ecosystem.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Context &amp; Opening</a:t>
            </a:r>
          </a:p>
          <a:p>
            <a:r>
              <a:t>2. Income-Based Segmentation (NBS/NPC)</a:t>
            </a:r>
          </a:p>
          <a:p>
            <a:r>
              <a:t>3. Affordability Realities</a:t>
            </a:r>
          </a:p>
          <a:p>
            <a:r>
              <a:t>4. Structural Finance Pathway</a:t>
            </a:r>
          </a:p>
          <a:p>
            <a:r>
              <a:t>5. Mortgage Liquidity Facility</a:t>
            </a:r>
          </a:p>
          <a:p>
            <a:r>
              <a:t>6. Blended Finance Options</a:t>
            </a:r>
          </a:p>
          <a:p>
            <a:r>
              <a:t>7. RMBS &amp; Housing Microfinance</a:t>
            </a:r>
          </a:p>
          <a:p>
            <a:r>
              <a:t>8. Green/Social Housing &amp; Title Reforms</a:t>
            </a:r>
          </a:p>
          <a:p>
            <a:r>
              <a:t>9. Summary &amp; Closing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 for listening.</a:t>
            </a:r>
          </a:p>
          <a:p>
            <a:r>
              <a:t>Reimagining affordability is possible through structural finance,</a:t>
            </a:r>
          </a:p>
          <a:p>
            <a:r>
              <a:t>long-term capital stability, and institutional alignment.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 &amp; Opening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Nigeria’s housing challenge is recognized but deficit figures vary.</a:t>
            </a:r>
          </a:p>
          <a:p>
            <a:r>
              <a:t>• Focus instead on NBS &amp; NPC verifiable economic data.</a:t>
            </a:r>
          </a:p>
          <a:p>
            <a:r>
              <a:t>• Income distribution shows where affordability gaps exist.</a:t>
            </a:r>
          </a:p>
          <a:p>
            <a:r>
              <a:t>• The solution lies in structural housing finance.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Needs Housing Support? (Corrected Segmentation)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NBS/NPC Income Segmentation (Total 100%):</a:t>
            </a:r>
          </a:p>
          <a:p>
            <a:r>
              <a:t>• Low-income: 50% (₦30k–₦100k/month)</a:t>
            </a:r>
          </a:p>
          <a:p>
            <a:r>
              <a:t>• Emerging middle-income: 35% (₦120k–₦400k/month)</a:t>
            </a:r>
          </a:p>
          <a:p>
            <a:r>
              <a:t>• Formal middle class: 12% (₦400k–₦1.8m/month)</a:t>
            </a:r>
          </a:p>
          <a:p>
            <a:r>
              <a:t>• Upper-middle &amp; diaspora: 3%</a:t>
            </a:r>
          </a:p>
          <a:p>
            <a:r>
              <a:t>Affordability solutions must reflect these bands.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Affordability Reality (NBS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70%+ cannot access conventional mortgages.</a:t>
            </a:r>
          </a:p>
          <a:p>
            <a:r>
              <a:t>• House prices (₦5m–₦40m) exceed median affordability.</a:t>
            </a:r>
          </a:p>
          <a:p>
            <a:r>
              <a:t>• Short-tenor loans inflate monthly repayment.</a:t>
            </a:r>
          </a:p>
          <a:p>
            <a:r>
              <a:t>• Weak land-title systems limit collateral use.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Structural Finance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Transforming affordability through:</a:t>
            </a:r>
          </a:p>
          <a:p>
            <a:r>
              <a:t>• Liability restructuring.</a:t>
            </a:r>
          </a:p>
          <a:p>
            <a:r>
              <a:t>• RMBS to recycle mortgage capital.</a:t>
            </a:r>
          </a:p>
          <a:p>
            <a:r>
              <a:t>• Housing Microfinance for incremental building.</a:t>
            </a:r>
          </a:p>
          <a:p>
            <a:r>
              <a:t>• Blended finance combining domestic, global &amp; diaspora.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German EFBS Bauspar Model for Affordability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EFBS Bauspar (Savings + Loan Contract) lowers interest rates.</a:t>
            </a:r>
          </a:p>
          <a:p>
            <a:r>
              <a:t>• Households save for 2–5 years and qualify for low-interest housing loans.</a:t>
            </a:r>
          </a:p>
          <a:p>
            <a:r>
              <a:t>• Builds credit discipline for low-income families.</a:t>
            </a:r>
          </a:p>
          <a:p>
            <a:r>
              <a:t>• Can be deployed through NHF + cooperatives + microfinance platforms.</a:t>
            </a:r>
          </a:p>
          <a:p>
            <a:r>
              <a:t>• Supports rent-to-own and incremental building frameworks.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Plural Crown Limited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PCL Innovation | Finance | Technology</a:t>
            </a:r>
          </a:p>
          <a:p>
            <a:r>
              <a:t>Partnering for Affordable &amp; Inclusive Housing Finance</a:t>
            </a:r>
          </a:p>
        </p:txBody>
      </p:sp>
      <p:pic>
        <p:nvPicPr>
          <p:cNvPr id="4" name="Picture 3" descr="CFF44D92-F5AF-420A-8F31-8AF9382603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371600"/>
            <a:ext cx="1463040" cy="1828800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Mortgage Liquidity Facility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Provides long-term refinancing (15–25 years).</a:t>
            </a:r>
          </a:p>
          <a:p>
            <a:r>
              <a:t>• Reduces repayment pressure for households.</a:t>
            </a:r>
          </a:p>
          <a:p>
            <a:r>
              <a:t>• Strengthens PMBs &amp; lenders with stable capital.</a:t>
            </a:r>
          </a:p>
          <a:p>
            <a:r>
              <a:t>• Backed by NHF, PFAs, insurers &amp; diaspora funds.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91440"/>
            <a:ext cx="512064" cy="640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62179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Slide 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